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65" r:id="rId4"/>
    <p:sldId id="259" r:id="rId5"/>
    <p:sldId id="262" r:id="rId6"/>
    <p:sldId id="261" r:id="rId7"/>
    <p:sldId id="263" r:id="rId8"/>
    <p:sldId id="267" r:id="rId9"/>
    <p:sldId id="268" r:id="rId10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03D129-634B-4228-AA69-093662380B3F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08CFA0-A961-458F-859C-24CA434B915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fordowl.co.uk/" TargetMode="External"/><Relationship Id="rId2" Type="http://schemas.openxmlformats.org/officeDocument/2006/relationships/hyperlink" Target="http://www.lovemybooks.co.uk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http://jollylearning.co.uk/" TargetMode="External"/><Relationship Id="rId4" Type="http://schemas.openxmlformats.org/officeDocument/2006/relationships/hyperlink" Target="http://www.bbc.co.uk/schools/magicke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851648" cy="18288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Literacy Workshop</a:t>
            </a:r>
            <a:b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Early Reading Skills</a:t>
            </a:r>
            <a:endParaRPr lang="en-GB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284984"/>
            <a:ext cx="3860223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620688"/>
            <a:ext cx="7772400" cy="936104"/>
          </a:xfrm>
        </p:spPr>
        <p:txBody>
          <a:bodyPr>
            <a:no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Cognitive knowledge, skills,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engagement for school literacy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e.g. decoding, comprehension etc.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27784" y="2780928"/>
            <a:ext cx="2232248" cy="2088232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19872" y="1844824"/>
            <a:ext cx="2232248" cy="2088232"/>
          </a:xfrm>
          <a:prstGeom prst="ellipse">
            <a:avLst/>
          </a:prstGeom>
          <a:solidFill>
            <a:schemeClr val="accent4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211960" y="2852936"/>
            <a:ext cx="2232248" cy="2088232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-1832248" y="4797152"/>
            <a:ext cx="7772400" cy="936104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Cultural capital &amp; funds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knowledge –</a:t>
            </a: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beliefs, ideas,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experiences, people, activities,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home literacy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347864" y="4797152"/>
            <a:ext cx="7772400" cy="936104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Personal/social</a:t>
            </a: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aspirations,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identity &amp; how positioned 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</a:t>
            </a:r>
            <a:r>
              <a:rPr lang="en-GB" sz="2200" dirty="0" smtClean="0">
                <a:latin typeface="Comic Sans MS" pitchFamily="66" charset="0"/>
              </a:rPr>
              <a:t> r</a:t>
            </a:r>
            <a:r>
              <a:rPr kumimoji="0" lang="en-GB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eader</a:t>
            </a:r>
            <a:r>
              <a:rPr lang="en-GB" sz="2200" dirty="0" smtClean="0">
                <a:latin typeface="Comic Sans MS" pitchFamily="66" charset="0"/>
              </a:rPr>
              <a:t> </a:t>
            </a: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&amp; literacy learner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by self &amp; others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8032" y="-213680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3 Funds of Knowledge</a:t>
            </a:r>
            <a:endParaRPr lang="en-GB" sz="3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Phonological Development</a:t>
            </a:r>
            <a:endParaRPr lang="en-GB" sz="3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772400" cy="55892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Single sounds – Jolly Phonics  </a:t>
            </a:r>
          </a:p>
          <a:p>
            <a:r>
              <a:rPr lang="en-GB" sz="3000" b="1" dirty="0" smtClean="0">
                <a:solidFill>
                  <a:srgbClr val="92D050"/>
                </a:solidFill>
                <a:latin typeface="Comic Sans MS" pitchFamily="66" charset="0"/>
              </a:rPr>
              <a:t>			s  a  t  </a:t>
            </a:r>
            <a:r>
              <a:rPr lang="en-GB" sz="3000" b="1" dirty="0" err="1" smtClean="0">
                <a:solidFill>
                  <a:srgbClr val="92D050"/>
                </a:solidFill>
                <a:latin typeface="Comic Sans MS" pitchFamily="66" charset="0"/>
              </a:rPr>
              <a:t>i</a:t>
            </a:r>
            <a:r>
              <a:rPr lang="en-GB" sz="3000" b="1" dirty="0" smtClean="0">
                <a:solidFill>
                  <a:srgbClr val="92D050"/>
                </a:solidFill>
                <a:latin typeface="Comic Sans MS" pitchFamily="66" charset="0"/>
              </a:rPr>
              <a:t>  p  n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CVC Word building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Blending sounds  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Spelling Rules  </a:t>
            </a:r>
          </a:p>
          <a:p>
            <a:r>
              <a:rPr lang="en-GB" dirty="0" smtClean="0">
                <a:latin typeface="Comic Sans MS" pitchFamily="66" charset="0"/>
              </a:rPr>
              <a:t>Magic ‘e</a:t>
            </a:r>
            <a:r>
              <a:rPr lang="en-GB" dirty="0" smtClean="0">
                <a:latin typeface="Comic Sans MS" pitchFamily="66" charset="0"/>
              </a:rPr>
              <a:t>’  (c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dirty="0" smtClean="0">
                <a:latin typeface="Comic Sans MS" pitchFamily="66" charset="0"/>
              </a:rPr>
              <a:t>me)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Shy </a:t>
            </a:r>
            <a:r>
              <a:rPr lang="en-GB" dirty="0" err="1" smtClean="0">
                <a:latin typeface="Comic Sans MS" pitchFamily="66" charset="0"/>
              </a:rPr>
              <a:t>i</a:t>
            </a:r>
            <a:r>
              <a:rPr lang="en-GB" dirty="0" smtClean="0">
                <a:latin typeface="Comic Sans MS" pitchFamily="66" charset="0"/>
              </a:rPr>
              <a:t> (tr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dirty="0" smtClean="0">
                <a:latin typeface="Comic Sans MS" pitchFamily="66" charset="0"/>
              </a:rPr>
              <a:t>)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 vowels go walking the first one does the </a:t>
            </a:r>
            <a:r>
              <a:rPr lang="en-GB" dirty="0" smtClean="0">
                <a:latin typeface="Comic Sans MS" pitchFamily="66" charset="0"/>
              </a:rPr>
              <a:t>talking (p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ai</a:t>
            </a:r>
            <a:r>
              <a:rPr lang="en-GB" dirty="0" smtClean="0">
                <a:latin typeface="Comic Sans MS" pitchFamily="66" charset="0"/>
              </a:rPr>
              <a:t>n)</a:t>
            </a:r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3808" y="407707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0" dirty="0" smtClean="0"/>
              <a:t> b  ea  </a:t>
            </a:r>
            <a:r>
              <a:rPr lang="en-GB" sz="7000" dirty="0" err="1" smtClean="0"/>
              <a:t>ch</a:t>
            </a:r>
            <a:endParaRPr lang="en-GB" sz="7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148064" y="407707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23928" y="407707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43808" y="227687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0" dirty="0" smtClean="0"/>
              <a:t>s   </a:t>
            </a:r>
            <a:r>
              <a:rPr lang="en-GB" sz="7000" dirty="0" smtClean="0"/>
              <a:t>a   t</a:t>
            </a:r>
            <a:endParaRPr lang="en-GB" sz="7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48064" y="227687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95936" y="227687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The 3 Reading Cueing Systems</a:t>
            </a:r>
            <a:endParaRPr lang="en-GB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6137920"/>
            <a:ext cx="7772400" cy="720080"/>
          </a:xfrm>
        </p:spPr>
        <p:txBody>
          <a:bodyPr/>
          <a:lstStyle/>
          <a:p>
            <a:pPr algn="ctr"/>
            <a:r>
              <a:rPr lang="en-GB" b="1" dirty="0" smtClean="0">
                <a:latin typeface="Comic Sans MS" pitchFamily="66" charset="0"/>
              </a:rPr>
              <a:t>Capable readers use all three cueing systems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59832" y="2060848"/>
            <a:ext cx="2592288" cy="2448272"/>
          </a:xfrm>
          <a:prstGeom prst="ellipse">
            <a:avLst/>
          </a:prstGeom>
          <a:solidFill>
            <a:schemeClr val="tx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267744" y="3573016"/>
            <a:ext cx="2592288" cy="2448272"/>
          </a:xfrm>
          <a:prstGeom prst="ellipse">
            <a:avLst/>
          </a:prstGeom>
          <a:solidFill>
            <a:schemeClr val="tx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995936" y="3645024"/>
            <a:ext cx="2592288" cy="2448272"/>
          </a:xfrm>
          <a:prstGeom prst="ellipse">
            <a:avLst/>
          </a:prstGeom>
          <a:solidFill>
            <a:schemeClr val="tx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60032" y="4437112"/>
            <a:ext cx="13436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u="sng" dirty="0" smtClean="0">
                <a:solidFill>
                  <a:srgbClr val="0070C0"/>
                </a:solidFill>
                <a:latin typeface="Comic Sans MS" pitchFamily="66" charset="0"/>
              </a:rPr>
              <a:t>Visual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Does it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look right?</a:t>
            </a: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6383" y="2492896"/>
            <a:ext cx="15728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u="sng" dirty="0" smtClean="0">
                <a:solidFill>
                  <a:srgbClr val="0070C0"/>
                </a:solidFill>
                <a:latin typeface="Comic Sans MS" pitchFamily="66" charset="0"/>
              </a:rPr>
              <a:t>Meaning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Does it make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sense?</a:t>
            </a: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3768" y="4437112"/>
            <a:ext cx="15231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u="sng" dirty="0" smtClean="0">
                <a:solidFill>
                  <a:srgbClr val="0070C0"/>
                </a:solidFill>
                <a:latin typeface="Comic Sans MS" pitchFamily="66" charset="0"/>
              </a:rPr>
              <a:t>Structure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Does it 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sound right?</a:t>
            </a: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The 3 </a:t>
            </a:r>
            <a:r>
              <a:rPr lang="en-GB" sz="4000" dirty="0" err="1" smtClean="0">
                <a:solidFill>
                  <a:srgbClr val="FFC000"/>
                </a:solidFill>
                <a:latin typeface="Comic Sans MS" pitchFamily="66" charset="0"/>
              </a:rPr>
              <a:t>Sharings</a:t>
            </a:r>
            <a:endParaRPr lang="en-GB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279328"/>
            <a:ext cx="7772400" cy="2733848"/>
          </a:xfrm>
        </p:spPr>
        <p:txBody>
          <a:bodyPr>
            <a:no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In any group of children we find that if they begin by sharing their most obvious observations, they soon accumulate a body of understanding that reveals the heart of a text and its meaning for them all.    </a:t>
            </a:r>
          </a:p>
          <a:p>
            <a:endParaRPr lang="en-GB" sz="2500" dirty="0" smtClean="0">
              <a:latin typeface="Comic Sans MS" pitchFamily="66" charset="0"/>
            </a:endParaRPr>
          </a:p>
          <a:p>
            <a:r>
              <a:rPr lang="en-GB" sz="2500" dirty="0" smtClean="0">
                <a:latin typeface="Comic Sans MS" pitchFamily="66" charset="0"/>
              </a:rPr>
              <a:t>Chambers 2011</a:t>
            </a:r>
          </a:p>
          <a:p>
            <a:endParaRPr lang="en-GB" sz="2500" dirty="0" smtClean="0">
              <a:latin typeface="Comic Sans MS" pitchFamily="66" charset="0"/>
            </a:endParaRPr>
          </a:p>
          <a:p>
            <a:endParaRPr lang="en-GB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467544" y="476672"/>
            <a:ext cx="8676456" cy="1509712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 Sharing enthusiasms</a:t>
            </a:r>
            <a:endParaRPr kumimoji="0" lang="en-GB" sz="20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Likes/Dislikes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First responses to the text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 Sharing Puzzles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Questions that may arise in the reader’s minds e.g.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‘I wonder why...?’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‘What if...?’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‘It didn’t make sense that...’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‘I would like to know why...’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 Sharing Connections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Links between the text and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their own lives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GB" sz="2000" dirty="0" smtClean="0">
                <a:latin typeface="Comic Sans MS" pitchFamily="66" charset="0"/>
              </a:rPr>
              <a:t>Links to other things they have read, seen or heard 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GB" sz="2000" dirty="0" smtClean="0">
                <a:latin typeface="Comic Sans MS" pitchFamily="66" charset="0"/>
              </a:rPr>
              <a:t>What funds of knowledge are they drawing on to make sense of a text </a:t>
            </a:r>
            <a:endParaRPr lang="en-GB" sz="2000" dirty="0">
              <a:latin typeface="Comic Sans MS" pitchFamily="66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‘It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reminded me of...’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GB" sz="2000" dirty="0" smtClean="0">
                <a:latin typeface="Comic Sans MS" pitchFamily="66" charset="0"/>
              </a:rPr>
              <a:t>Language patterns, symbols, themes, characters, setting</a:t>
            </a:r>
            <a:endParaRPr kumimoji="0" lang="en-GB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Developing a Growth Mindset</a:t>
            </a:r>
            <a:b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GB" sz="3000" dirty="0" smtClean="0">
                <a:solidFill>
                  <a:srgbClr val="FFC000"/>
                </a:solidFill>
                <a:latin typeface="Comic Sans MS" pitchFamily="66" charset="0"/>
              </a:rPr>
              <a:t>When reading is hard I can...</a:t>
            </a:r>
            <a:endParaRPr lang="en-GB" sz="3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4896544"/>
          </a:xfrm>
        </p:spPr>
        <p:txBody>
          <a:bodyPr>
            <a:normAutofit/>
          </a:bodyPr>
          <a:lstStyle/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Read the title</a:t>
            </a:r>
          </a:p>
          <a:p>
            <a:r>
              <a:rPr lang="en-GB" dirty="0" smtClean="0">
                <a:latin typeface="Comic Sans MS" pitchFamily="66" charset="0"/>
              </a:rPr>
              <a:t>Look at the pictures</a:t>
            </a:r>
          </a:p>
          <a:p>
            <a:r>
              <a:rPr lang="en-GB" dirty="0" smtClean="0">
                <a:latin typeface="Comic Sans MS" pitchFamily="66" charset="0"/>
              </a:rPr>
              <a:t>Sound out the first letter</a:t>
            </a:r>
          </a:p>
          <a:p>
            <a:r>
              <a:rPr lang="en-GB" dirty="0" smtClean="0">
                <a:latin typeface="Comic Sans MS" pitchFamily="66" charset="0"/>
              </a:rPr>
              <a:t>Sound out the word</a:t>
            </a:r>
          </a:p>
          <a:p>
            <a:r>
              <a:rPr lang="en-GB" dirty="0" smtClean="0">
                <a:latin typeface="Comic Sans MS" pitchFamily="66" charset="0"/>
              </a:rPr>
              <a:t>Look for familiar words within words</a:t>
            </a:r>
          </a:p>
          <a:p>
            <a:r>
              <a:rPr lang="en-GB" dirty="0" smtClean="0">
                <a:latin typeface="Comic Sans MS" pitchFamily="66" charset="0"/>
              </a:rPr>
              <a:t>Read on to the end of the sentence for clues</a:t>
            </a:r>
          </a:p>
          <a:p>
            <a:r>
              <a:rPr lang="en-GB" dirty="0" smtClean="0">
                <a:latin typeface="Comic Sans MS" pitchFamily="66" charset="0"/>
              </a:rPr>
              <a:t>Read back in the story for clues</a:t>
            </a:r>
          </a:p>
          <a:p>
            <a:r>
              <a:rPr lang="en-GB" dirty="0" smtClean="0">
                <a:latin typeface="Comic Sans MS" pitchFamily="66" charset="0"/>
              </a:rPr>
              <a:t>Re-read the sentence – does it make sense?</a:t>
            </a:r>
          </a:p>
          <a:p>
            <a:r>
              <a:rPr lang="en-GB" dirty="0" smtClean="0">
                <a:latin typeface="Comic Sans MS" pitchFamily="66" charset="0"/>
              </a:rPr>
              <a:t>Think about the context of the story </a:t>
            </a:r>
          </a:p>
          <a:p>
            <a:r>
              <a:rPr lang="en-GB" dirty="0" smtClean="0">
                <a:latin typeface="Comic Sans MS" pitchFamily="66" charset="0"/>
              </a:rPr>
              <a:t>Look at the punctuation</a:t>
            </a:r>
          </a:p>
          <a:p>
            <a:r>
              <a:rPr lang="en-GB" dirty="0" smtClean="0">
                <a:latin typeface="Comic Sans MS" pitchFamily="66" charset="0"/>
              </a:rPr>
              <a:t>Have a go!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Reading for Meaning</a:t>
            </a:r>
            <a:endParaRPr lang="en-GB" sz="3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5157192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Comic Sans MS" pitchFamily="66" charset="0"/>
              </a:rPr>
              <a:t>In order to encourage children to be motivated readers, they must be offered opportunities to </a:t>
            </a:r>
            <a:r>
              <a:rPr lang="en-GB" dirty="0" smtClean="0">
                <a:latin typeface="Comic Sans MS" pitchFamily="66" charset="0"/>
              </a:rPr>
              <a:t>view </a:t>
            </a:r>
            <a:r>
              <a:rPr lang="en-GB" dirty="0" smtClean="0">
                <a:latin typeface="Comic Sans MS" pitchFamily="66" charset="0"/>
              </a:rPr>
              <a:t>reading as a </a:t>
            </a:r>
            <a:r>
              <a:rPr lang="en-GB" dirty="0" smtClean="0">
                <a:latin typeface="Comic Sans MS" pitchFamily="66" charset="0"/>
              </a:rPr>
              <a:t>purposeful, engaging activity;</a:t>
            </a:r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-Reading </a:t>
            </a:r>
            <a:r>
              <a:rPr lang="en-GB" dirty="0" smtClean="0">
                <a:latin typeface="Comic Sans MS" pitchFamily="66" charset="0"/>
              </a:rPr>
              <a:t>for pleasure</a:t>
            </a:r>
          </a:p>
          <a:p>
            <a:r>
              <a:rPr lang="en-GB" dirty="0" smtClean="0">
                <a:latin typeface="Comic Sans MS" pitchFamily="66" charset="0"/>
              </a:rPr>
              <a:t>-Reading </a:t>
            </a:r>
            <a:r>
              <a:rPr lang="en-GB" dirty="0" smtClean="0">
                <a:latin typeface="Comic Sans MS" pitchFamily="66" charset="0"/>
              </a:rPr>
              <a:t>for information</a:t>
            </a:r>
          </a:p>
          <a:p>
            <a:r>
              <a:rPr lang="en-GB" dirty="0" smtClean="0">
                <a:latin typeface="Comic Sans MS" pitchFamily="66" charset="0"/>
              </a:rPr>
              <a:t>-Reading </a:t>
            </a:r>
            <a:r>
              <a:rPr lang="en-GB" dirty="0" smtClean="0">
                <a:latin typeface="Comic Sans MS" pitchFamily="66" charset="0"/>
              </a:rPr>
              <a:t>as a shared experience – discussion</a:t>
            </a:r>
          </a:p>
          <a:p>
            <a:r>
              <a:rPr lang="en-GB" dirty="0" smtClean="0">
                <a:latin typeface="Comic Sans MS" pitchFamily="66" charset="0"/>
              </a:rPr>
              <a:t>-Hear </a:t>
            </a:r>
            <a:r>
              <a:rPr lang="en-GB" dirty="0" smtClean="0">
                <a:latin typeface="Comic Sans MS" pitchFamily="66" charset="0"/>
              </a:rPr>
              <a:t>stories being read aloud – modelling voice, expression </a:t>
            </a:r>
          </a:p>
          <a:p>
            <a:r>
              <a:rPr lang="en-GB" dirty="0" smtClean="0">
                <a:latin typeface="Comic Sans MS" pitchFamily="66" charset="0"/>
              </a:rPr>
              <a:t>-Read </a:t>
            </a:r>
            <a:r>
              <a:rPr lang="en-GB" dirty="0" smtClean="0">
                <a:latin typeface="Comic Sans MS" pitchFamily="66" charset="0"/>
              </a:rPr>
              <a:t>in comfortable, quiet surroundings</a:t>
            </a:r>
          </a:p>
          <a:p>
            <a:r>
              <a:rPr lang="en-GB" dirty="0" smtClean="0">
                <a:latin typeface="Comic Sans MS" pitchFamily="66" charset="0"/>
              </a:rPr>
              <a:t>-Self </a:t>
            </a:r>
            <a:r>
              <a:rPr lang="en-GB" dirty="0" smtClean="0">
                <a:latin typeface="Comic Sans MS" pitchFamily="66" charset="0"/>
              </a:rPr>
              <a:t>selection of books</a:t>
            </a:r>
          </a:p>
          <a:p>
            <a:r>
              <a:rPr lang="en-GB" dirty="0" smtClean="0">
                <a:latin typeface="Comic Sans MS" pitchFamily="66" charset="0"/>
              </a:rPr>
              <a:t>-Exposure </a:t>
            </a:r>
            <a:r>
              <a:rPr lang="en-GB" dirty="0" smtClean="0">
                <a:latin typeface="Comic Sans MS" pitchFamily="66" charset="0"/>
              </a:rPr>
              <a:t>to a range of reading material, texts &amp; authors</a:t>
            </a:r>
          </a:p>
          <a:p>
            <a:r>
              <a:rPr lang="en-GB" dirty="0" smtClean="0">
                <a:latin typeface="Comic Sans MS" pitchFamily="66" charset="0"/>
              </a:rPr>
              <a:t>-Make </a:t>
            </a:r>
            <a:r>
              <a:rPr lang="en-GB" dirty="0" smtClean="0">
                <a:latin typeface="Comic Sans MS" pitchFamily="66" charset="0"/>
              </a:rPr>
              <a:t>connections to their own experiences</a:t>
            </a:r>
          </a:p>
          <a:p>
            <a:r>
              <a:rPr lang="en-GB" dirty="0" smtClean="0">
                <a:latin typeface="Comic Sans MS" pitchFamily="66" charset="0"/>
              </a:rPr>
              <a:t>-Familiar </a:t>
            </a:r>
            <a:r>
              <a:rPr lang="en-GB" dirty="0" smtClean="0">
                <a:latin typeface="Comic Sans MS" pitchFamily="66" charset="0"/>
              </a:rPr>
              <a:t>books to build confidence</a:t>
            </a:r>
          </a:p>
          <a:p>
            <a:r>
              <a:rPr lang="en-GB" dirty="0" smtClean="0">
                <a:latin typeface="Comic Sans MS" pitchFamily="66" charset="0"/>
              </a:rPr>
              <a:t>-Praise</a:t>
            </a:r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772400" cy="834368"/>
          </a:xfrm>
        </p:spPr>
        <p:txBody>
          <a:bodyPr/>
          <a:lstStyle/>
          <a:p>
            <a:pPr algn="ctr"/>
            <a: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  <a:t>Useful Websites</a:t>
            </a:r>
            <a:br>
              <a:rPr lang="en-GB" sz="4000" dirty="0" smtClean="0">
                <a:solidFill>
                  <a:srgbClr val="FFC000"/>
                </a:solidFill>
                <a:latin typeface="Comic Sans MS" pitchFamily="66" charset="0"/>
              </a:rPr>
            </a:br>
            <a:endParaRPr lang="en-GB" sz="3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7772400" cy="4896544"/>
          </a:xfrm>
        </p:spPr>
        <p:txBody>
          <a:bodyPr>
            <a:normAutofit/>
          </a:bodyPr>
          <a:lstStyle/>
          <a:p>
            <a:endParaRPr lang="en-GB" dirty="0" smtClean="0">
              <a:latin typeface="Comic Sans MS" pitchFamily="66" charset="0"/>
            </a:endParaRPr>
          </a:p>
          <a:p>
            <a:r>
              <a:rPr lang="en-GB" sz="3000" dirty="0" smtClean="0">
                <a:solidFill>
                  <a:srgbClr val="FFFF00"/>
                </a:solidFill>
                <a:latin typeface="Comic Sans MS" pitchFamily="66" charset="0"/>
                <a:hlinkClick r:id="rId2"/>
              </a:rPr>
              <a:t>www.lovemybooks.co.uk</a:t>
            </a:r>
            <a:endParaRPr lang="en-GB" sz="3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  <a:hlinkClick r:id="rId3"/>
              </a:rPr>
              <a:t>http://www.oxfordowl.co.uk/</a:t>
            </a:r>
            <a:endParaRPr lang="en-GB" sz="3000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  <a:hlinkClick r:id="rId4"/>
              </a:rPr>
              <a:t>http://www.bbc.co.uk/schools/magickey/</a:t>
            </a:r>
            <a:endParaRPr lang="en-GB" sz="3000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  <a:hlinkClick r:id="rId5"/>
              </a:rPr>
              <a:t>http://jollylearning.co.uk/</a:t>
            </a:r>
            <a:endParaRPr lang="en-GB" sz="3000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437112"/>
            <a:ext cx="2699187" cy="2014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423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Literacy Workshop Early Reading Skills</vt:lpstr>
      <vt:lpstr>3 Funds of Knowledge</vt:lpstr>
      <vt:lpstr>Phonological Development</vt:lpstr>
      <vt:lpstr>The 3 Reading Cueing Systems</vt:lpstr>
      <vt:lpstr>The 3 Sharings</vt:lpstr>
      <vt:lpstr>Slide 6</vt:lpstr>
      <vt:lpstr>Developing a Growth Mindset When reading is hard I can...</vt:lpstr>
      <vt:lpstr>Reading for Meaning</vt:lpstr>
      <vt:lpstr>Useful Websites </vt:lpstr>
    </vt:vector>
  </TitlesOfParts>
  <Company>Renfrewshire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Workshop Early Reading Skills</dc:title>
  <dc:creator>phowilsonl1</dc:creator>
  <cp:lastModifiedBy>phowilsonl1</cp:lastModifiedBy>
  <cp:revision>31</cp:revision>
  <dcterms:created xsi:type="dcterms:W3CDTF">2016-02-02T17:22:59Z</dcterms:created>
  <dcterms:modified xsi:type="dcterms:W3CDTF">2016-02-09T15:27:19Z</dcterms:modified>
</cp:coreProperties>
</file>